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1"/>
  </p:sldMasterIdLst>
  <p:notesMasterIdLst>
    <p:notesMasterId r:id="rId3"/>
  </p:notesMasterIdLst>
  <p:sldIdLst>
    <p:sldId id="282" r:id="rId2"/>
  </p:sldIdLst>
  <p:sldSz cx="12192000" cy="6858000"/>
  <p:notesSz cx="12192000" cy="6858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EEF"/>
    <a:srgbClr val="0E223C"/>
    <a:srgbClr val="1A2B42"/>
    <a:srgbClr val="FFFFFF"/>
    <a:srgbClr val="FF0000"/>
    <a:srgbClr val="FFA02F"/>
    <a:srgbClr val="57D3FF"/>
    <a:srgbClr val="E9EAEA"/>
    <a:srgbClr val="23408F"/>
    <a:srgbClr val="C9C9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0396C85-D7DB-4223-BC60-F387D089C33F}">
  <a:tblStyle styleId="{50396C85-D7DB-4223-BC60-F387D089C33F}" styleName="Table_0"/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99" autoAdjust="0"/>
    <p:restoredTop sz="94301" autoAdjust="0"/>
  </p:normalViewPr>
  <p:slideViewPr>
    <p:cSldViewPr snapToGrid="0">
      <p:cViewPr varScale="1">
        <p:scale>
          <a:sx n="114" d="100"/>
          <a:sy n="114" d="100"/>
        </p:scale>
        <p:origin x="246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fi-FI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fi-FI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2128047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0.png"/><Relationship Id="rId4" Type="http://schemas.openxmlformats.org/officeDocument/2006/relationships/image" Target="../media/image12.jp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oject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84" b="11297"/>
          <a:stretch/>
        </p:blipFill>
        <p:spPr>
          <a:xfrm>
            <a:off x="0" y="-77273"/>
            <a:ext cx="12192000" cy="712793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909" y="6025783"/>
            <a:ext cx="5051853" cy="59524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361" y="259110"/>
            <a:ext cx="7983415" cy="193692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5653" y="6131861"/>
            <a:ext cx="3192005" cy="383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575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1" t="22719" r="9364" b="1727"/>
          <a:stretch/>
        </p:blipFill>
        <p:spPr>
          <a:xfrm>
            <a:off x="-305" y="0"/>
            <a:ext cx="12204661" cy="6178378"/>
          </a:xfrm>
          <a:prstGeom prst="rect">
            <a:avLst/>
          </a:prstGeom>
        </p:spPr>
      </p:pic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275922" y="2571071"/>
            <a:ext cx="7903015" cy="21116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5400" b="0" i="0" u="none" strike="noStrike" cap="none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Heebo ExtraBold" panose="00000900000000000000" pitchFamily="2" charset="-79"/>
                <a:ea typeface="Heebo ExtraBold" panose="00000900000000000000" pitchFamily="2" charset="-79"/>
                <a:cs typeface="Heebo ExtraBold" panose="00000900000000000000" pitchFamily="2" charset="-79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 dirty="0"/>
          </a:p>
        </p:txBody>
      </p:sp>
      <p:sp>
        <p:nvSpPr>
          <p:cNvPr id="34" name="Shape 34"/>
          <p:cNvSpPr txBox="1">
            <a:spLocks noGrp="1"/>
          </p:cNvSpPr>
          <p:nvPr>
            <p:ph type="subTitle" idx="1"/>
          </p:nvPr>
        </p:nvSpPr>
        <p:spPr>
          <a:xfrm>
            <a:off x="601751" y="4785353"/>
            <a:ext cx="6948227" cy="8775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bg1"/>
                </a:solidFill>
                <a:latin typeface="Heebo Medium" panose="00000600000000000000" pitchFamily="2" charset="-79"/>
                <a:ea typeface="Heebo Medium" panose="00000600000000000000" pitchFamily="2" charset="-79"/>
                <a:cs typeface="Heebo Medium" panose="00000600000000000000" pitchFamily="2" charset="-79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0180992" y="6362288"/>
            <a:ext cx="132520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Heebo Light" panose="00000400000000000000" pitchFamily="2" charset="-79"/>
                <a:ea typeface="Heebo Light" panose="00000400000000000000" pitchFamily="2" charset="-79"/>
                <a:cs typeface="Heebo Light" panose="00000400000000000000" pitchFamily="2" charset="-79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fi-FI" dirty="0"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11626700" y="6359559"/>
            <a:ext cx="4572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>
              <a:defRPr sz="1600">
                <a:latin typeface="Heebo Light" panose="00000400000000000000" pitchFamily="2" charset="-79"/>
                <a:cs typeface="Heebo Light" panose="00000400000000000000" pitchFamily="2" charset="-79"/>
              </a:defRPr>
            </a:lvl1pPr>
          </a:lstStyle>
          <a:p>
            <a:pPr>
              <a:buSzPct val="25000"/>
            </a:pPr>
            <a:fld id="{00000000-1234-1234-1234-123412341234}" type="slidenum">
              <a:rPr lang="fi-FI" smtClean="0">
                <a:solidFill>
                  <a:schemeClr val="dk1"/>
                </a:solidFill>
                <a:ea typeface="Calibri"/>
                <a:sym typeface="Calibri"/>
              </a:rPr>
              <a:pPr>
                <a:buSzPct val="25000"/>
              </a:pPr>
              <a:t>‹#›</a:t>
            </a:fld>
            <a:endParaRPr lang="fi-FI" dirty="0">
              <a:solidFill>
                <a:schemeClr val="dk1"/>
              </a:solidFill>
              <a:ea typeface="Calibri"/>
              <a:sym typeface="Calibri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29" t="7921" b="6925"/>
          <a:stretch/>
        </p:blipFill>
        <p:spPr>
          <a:xfrm>
            <a:off x="8178937" y="2145037"/>
            <a:ext cx="1578200" cy="318931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85"/>
          <a:stretch/>
        </p:blipFill>
        <p:spPr>
          <a:xfrm>
            <a:off x="7756731" y="1835541"/>
            <a:ext cx="2848610" cy="4336659"/>
          </a:xfrm>
          <a:prstGeom prst="rect">
            <a:avLst/>
          </a:prstGeom>
        </p:spPr>
      </p:pic>
      <p:sp>
        <p:nvSpPr>
          <p:cNvPr id="38" name="Shape 38"/>
          <p:cNvSpPr/>
          <p:nvPr/>
        </p:nvSpPr>
        <p:spPr>
          <a:xfrm>
            <a:off x="0" y="6172200"/>
            <a:ext cx="12203999" cy="3600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5513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uffi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02" t="13681" b="-338"/>
          <a:stretch/>
        </p:blipFill>
        <p:spPr>
          <a:xfrm>
            <a:off x="-24714" y="-37070"/>
            <a:ext cx="12216714" cy="7043351"/>
          </a:xfrm>
          <a:prstGeom prst="rect">
            <a:avLst/>
          </a:prstGeom>
        </p:spPr>
      </p:pic>
      <p:grpSp>
        <p:nvGrpSpPr>
          <p:cNvPr id="11" name="Group 10"/>
          <p:cNvGrpSpPr/>
          <p:nvPr userDrawn="1"/>
        </p:nvGrpSpPr>
        <p:grpSpPr>
          <a:xfrm>
            <a:off x="5140411" y="2063578"/>
            <a:ext cx="2854058" cy="4942703"/>
            <a:chOff x="8237992" y="518985"/>
            <a:chExt cx="3954008" cy="6672389"/>
          </a:xfrm>
        </p:grpSpPr>
        <p:pic>
          <p:nvPicPr>
            <p:cNvPr id="10" name="Picture 9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20" t="19761" r="35985" b="1001"/>
            <a:stretch/>
          </p:blipFill>
          <p:spPr>
            <a:xfrm>
              <a:off x="8699157" y="902042"/>
              <a:ext cx="2409567" cy="4015947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7992" y="518985"/>
              <a:ext cx="3954008" cy="6672389"/>
            </a:xfrm>
            <a:prstGeom prst="rect">
              <a:avLst/>
            </a:prstGeom>
          </p:spPr>
        </p:pic>
      </p:grp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03" t="-2260" r="-1"/>
          <a:stretch/>
        </p:blipFill>
        <p:spPr>
          <a:xfrm>
            <a:off x="276089" y="4984680"/>
            <a:ext cx="4221770" cy="160257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4509" y="5173942"/>
            <a:ext cx="3052118" cy="1522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787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831849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831849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11582400" y="6339607"/>
            <a:ext cx="4572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fi-FI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fi-FI"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" y="271056"/>
            <a:ext cx="1098820" cy="11682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title"/>
          </p:nvPr>
        </p:nvSpPr>
        <p:spPr>
          <a:xfrm>
            <a:off x="839787" y="1548714"/>
            <a:ext cx="3932237" cy="431233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ln>
                  <a:solidFill>
                    <a:schemeClr val="tx1"/>
                  </a:solidFill>
                </a:ln>
                <a:solidFill>
                  <a:srgbClr val="00AEEF"/>
                </a:solidFill>
                <a:latin typeface="Heebo ExtraBold" panose="00000900000000000000" pitchFamily="2" charset="-79"/>
                <a:ea typeface="Heebo ExtraBold" panose="00000900000000000000" pitchFamily="2" charset="-79"/>
                <a:cs typeface="Heebo ExtraBold" panose="00000900000000000000" pitchFamily="2" charset="-79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 dirty="0"/>
          </a:p>
        </p:txBody>
      </p:sp>
      <p:sp>
        <p:nvSpPr>
          <p:cNvPr id="99" name="Shape 99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Heebo Light" panose="00000400000000000000" pitchFamily="2" charset="-79"/>
                <a:ea typeface="Heebo Light" panose="00000400000000000000" pitchFamily="2" charset="-79"/>
                <a:cs typeface="Heebo Light" panose="00000400000000000000" pitchFamily="2" charset="-79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sldNum" idx="12"/>
          </p:nvPr>
        </p:nvSpPr>
        <p:spPr>
          <a:xfrm>
            <a:off x="11582400" y="6339607"/>
            <a:ext cx="4572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fi-FI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fi-FI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" y="271056"/>
            <a:ext cx="1098820" cy="1168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056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title"/>
          </p:nvPr>
        </p:nvSpPr>
        <p:spPr>
          <a:xfrm>
            <a:off x="1752600" y="365125"/>
            <a:ext cx="9601200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Heebo ExtraBold" panose="00000900000000000000" pitchFamily="2" charset="-79"/>
                <a:ea typeface="Heebo ExtraBold" panose="00000900000000000000" pitchFamily="2" charset="-79"/>
                <a:cs typeface="Heebo ExtraBold" panose="00000900000000000000" pitchFamily="2" charset="-79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ebo" panose="00000500000000000000" pitchFamily="2" charset="-79"/>
                <a:ea typeface="Heebo" panose="00000500000000000000" pitchFamily="2" charset="-79"/>
                <a:cs typeface="Heebo" panose="00000500000000000000" pitchFamily="2" charset="-79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09" name="Shape 109"/>
          <p:cNvSpPr txBox="1">
            <a:spLocks noGrp="1"/>
          </p:cNvSpPr>
          <p:nvPr>
            <p:ph type="sldNum" idx="12"/>
          </p:nvPr>
        </p:nvSpPr>
        <p:spPr>
          <a:xfrm>
            <a:off x="11582400" y="6339607"/>
            <a:ext cx="4572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>
              <a:defRPr>
                <a:latin typeface="Heebo Light" panose="00000400000000000000" pitchFamily="2" charset="-79"/>
                <a:cs typeface="Heebo Light" panose="00000400000000000000" pitchFamily="2" charset="-79"/>
              </a:defRPr>
            </a:lvl1pPr>
          </a:lstStyle>
          <a:p>
            <a:pPr>
              <a:buSzPct val="25000"/>
            </a:pPr>
            <a:fld id="{00000000-1234-1234-1234-123412341234}" type="slidenum">
              <a:rPr lang="fi-FI" sz="1800" smtClean="0">
                <a:solidFill>
                  <a:schemeClr val="dk1"/>
                </a:solidFill>
                <a:ea typeface="Calibri"/>
                <a:sym typeface="Calibri"/>
              </a:rPr>
              <a:pPr>
                <a:buSzPct val="25000"/>
              </a:pPr>
              <a:t>‹#›</a:t>
            </a:fld>
            <a:endParaRPr lang="fi-FI" sz="1800">
              <a:solidFill>
                <a:schemeClr val="dk1"/>
              </a:solidFill>
              <a:ea typeface="Calibri"/>
              <a:sym typeface="Calibri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" y="271056"/>
            <a:ext cx="1098820" cy="11682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pty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596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jp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752600" y="365125"/>
            <a:ext cx="9601200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fi-FI" dirty="0"/>
              <a:t>  </a:t>
            </a:r>
            <a:endParaRPr dirty="0"/>
          </a:p>
        </p:txBody>
      </p:sp>
      <p:sp>
        <p:nvSpPr>
          <p:cNvPr id="12" name="Shape 12"/>
          <p:cNvSpPr/>
          <p:nvPr/>
        </p:nvSpPr>
        <p:spPr>
          <a:xfrm>
            <a:off x="0" y="6172200"/>
            <a:ext cx="12203999" cy="3600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" name="Shape 14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52400" y="6303582"/>
            <a:ext cx="3971897" cy="46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Shape 35"/>
          <p:cNvSpPr txBox="1">
            <a:spLocks noGrp="1"/>
          </p:cNvSpPr>
          <p:nvPr>
            <p:ph type="dt" idx="2"/>
          </p:nvPr>
        </p:nvSpPr>
        <p:spPr>
          <a:xfrm>
            <a:off x="10180992" y="6362288"/>
            <a:ext cx="1325207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400">
                <a:solidFill>
                  <a:schemeClr val="dk1"/>
                </a:solidFill>
                <a:latin typeface="Heebo Light" panose="00000400000000000000" pitchFamily="2" charset="-79"/>
                <a:ea typeface="Heebo Light" panose="00000400000000000000" pitchFamily="2" charset="-79"/>
                <a:cs typeface="Heebo Light" panose="00000400000000000000" pitchFamily="2" charset="-79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fi-FI" dirty="0"/>
          </a:p>
        </p:txBody>
      </p:sp>
      <p:sp>
        <p:nvSpPr>
          <p:cNvPr id="8" name="Shape 37"/>
          <p:cNvSpPr txBox="1">
            <a:spLocks noGrp="1"/>
          </p:cNvSpPr>
          <p:nvPr>
            <p:ph type="sldNum" idx="4"/>
          </p:nvPr>
        </p:nvSpPr>
        <p:spPr>
          <a:xfrm>
            <a:off x="11626700" y="6359559"/>
            <a:ext cx="4572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>
            <a:lvl1pPr>
              <a:defRPr sz="1600">
                <a:latin typeface="Heebo Light" panose="00000400000000000000" pitchFamily="2" charset="-79"/>
                <a:cs typeface="Heebo Light" panose="00000400000000000000" pitchFamily="2" charset="-79"/>
              </a:defRPr>
            </a:lvl1pPr>
          </a:lstStyle>
          <a:p>
            <a:pPr>
              <a:buSzPct val="25000"/>
            </a:pPr>
            <a:fld id="{00000000-1234-1234-1234-123412341234}" type="slidenum">
              <a:rPr lang="fi-FI" smtClean="0">
                <a:solidFill>
                  <a:schemeClr val="dk1"/>
                </a:solidFill>
                <a:ea typeface="Calibri"/>
                <a:sym typeface="Calibri"/>
              </a:rPr>
              <a:pPr>
                <a:buSzPct val="25000"/>
              </a:pPr>
              <a:t>‹#›</a:t>
            </a:fld>
            <a:endParaRPr lang="fi-FI" dirty="0">
              <a:solidFill>
                <a:schemeClr val="dk1"/>
              </a:solidFill>
              <a:ea typeface="Calibri"/>
              <a:sym typeface="Calibri"/>
            </a:endParaRP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340297" y="6297012"/>
            <a:ext cx="0" cy="468000"/>
          </a:xfrm>
          <a:prstGeom prst="line">
            <a:avLst/>
          </a:prstGeom>
          <a:ln w="12700">
            <a:solidFill>
              <a:srgbClr val="C9C9C9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0227" y="6331413"/>
            <a:ext cx="1921705" cy="4515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228" y="6334083"/>
            <a:ext cx="3187497" cy="360000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70" r:id="rId1"/>
    <p:sldLayoutId id="2147483669" r:id="rId2"/>
    <p:sldLayoutId id="2147483665" r:id="rId3"/>
    <p:sldLayoutId id="2147483652" r:id="rId4"/>
    <p:sldLayoutId id="2147483672" r:id="rId5"/>
    <p:sldLayoutId id="2147483659" r:id="rId6"/>
    <p:sldLayoutId id="2147483671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Heebo ExtraBold" panose="00000900000000000000" pitchFamily="2" charset="-79"/>
          <a:ea typeface="Heebo ExtraBold" panose="00000900000000000000" pitchFamily="2" charset="-79"/>
          <a:cs typeface="Heebo ExtraBold" panose="00000900000000000000" pitchFamily="2" charset="-79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Heebo" panose="00000500000000000000" pitchFamily="2" charset="-79"/>
          <a:ea typeface="Heebo" panose="00000500000000000000" pitchFamily="2" charset="-79"/>
          <a:cs typeface="Heebo" panose="00000500000000000000" pitchFamily="2" charset="-79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87DA97E-11F2-4224-94C1-40F790EC0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5278" y="1231566"/>
            <a:ext cx="10515599" cy="907627"/>
          </a:xfrm>
        </p:spPr>
        <p:txBody>
          <a:bodyPr/>
          <a:lstStyle/>
          <a:p>
            <a:r>
              <a:rPr lang="fi-FI" dirty="0"/>
              <a:t>APP4SEA+CLIMATE </a:t>
            </a:r>
            <a:r>
              <a:rPr lang="fi-FI" dirty="0" err="1"/>
              <a:t>clustering</a:t>
            </a:r>
            <a:r>
              <a:rPr lang="fi-FI" dirty="0"/>
              <a:t> </a:t>
            </a:r>
            <a:r>
              <a:rPr lang="fi-FI" dirty="0" err="1"/>
              <a:t>project</a:t>
            </a:r>
            <a:endParaRPr lang="fi-FI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AFFAD5-B318-425E-83A8-994380D849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9143" y="2321386"/>
            <a:ext cx="10515599" cy="4327961"/>
          </a:xfrm>
        </p:spPr>
        <p:txBody>
          <a:bodyPr/>
          <a:lstStyle/>
          <a:p>
            <a:r>
              <a:rPr lang="fi-FI" dirty="0"/>
              <a:t>1. </a:t>
            </a:r>
            <a:r>
              <a:rPr lang="fi-FI" dirty="0" err="1"/>
              <a:t>Priority</a:t>
            </a:r>
            <a:r>
              <a:rPr lang="fi-FI" dirty="0"/>
              <a:t> 4. </a:t>
            </a:r>
            <a:r>
              <a:rPr lang="fi-FI" dirty="0" err="1"/>
              <a:t>Promoting</a:t>
            </a:r>
            <a:r>
              <a:rPr lang="fi-FI" dirty="0"/>
              <a:t> and </a:t>
            </a:r>
            <a:r>
              <a:rPr lang="fi-FI" dirty="0" err="1"/>
              <a:t>developing</a:t>
            </a:r>
            <a:r>
              <a:rPr lang="fi-FI" dirty="0"/>
              <a:t> </a:t>
            </a:r>
            <a:r>
              <a:rPr lang="fi-FI" dirty="0" err="1"/>
              <a:t>cultural</a:t>
            </a:r>
            <a:r>
              <a:rPr lang="fi-FI" dirty="0"/>
              <a:t> and </a:t>
            </a:r>
            <a:r>
              <a:rPr lang="fi-FI" dirty="0" err="1"/>
              <a:t>natural</a:t>
            </a:r>
            <a:r>
              <a:rPr lang="fi-FI" dirty="0"/>
              <a:t> </a:t>
            </a:r>
            <a:r>
              <a:rPr lang="fi-FI" dirty="0" err="1"/>
              <a:t>heritage</a:t>
            </a:r>
            <a:endParaRPr lang="fi-FI" dirty="0"/>
          </a:p>
          <a:p>
            <a:endParaRPr lang="fi-FI" sz="1200" dirty="0"/>
          </a:p>
          <a:p>
            <a:r>
              <a:rPr lang="fi-FI" dirty="0"/>
              <a:t>2. Project </a:t>
            </a:r>
            <a:r>
              <a:rPr lang="fi-FI" dirty="0" err="1"/>
              <a:t>goal</a:t>
            </a:r>
            <a:r>
              <a:rPr lang="fi-FI" dirty="0"/>
              <a:t>: To </a:t>
            </a:r>
            <a:r>
              <a:rPr lang="fi-FI" dirty="0" err="1"/>
              <a:t>increase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preparedness</a:t>
            </a:r>
            <a:r>
              <a:rPr lang="fi-FI" dirty="0"/>
              <a:t> </a:t>
            </a:r>
            <a:r>
              <a:rPr lang="fi-FI" dirty="0" err="1"/>
              <a:t>level</a:t>
            </a:r>
            <a:r>
              <a:rPr lang="fi-FI" dirty="0"/>
              <a:t> of </a:t>
            </a:r>
            <a:r>
              <a:rPr lang="fi-FI" dirty="0" err="1"/>
              <a:t>environmental</a:t>
            </a:r>
            <a:r>
              <a:rPr lang="fi-FI" dirty="0"/>
              <a:t> </a:t>
            </a:r>
            <a:r>
              <a:rPr lang="fi-FI" dirty="0" err="1"/>
              <a:t>authorities</a:t>
            </a:r>
            <a:r>
              <a:rPr lang="fi-FI" dirty="0"/>
              <a:t> for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risks</a:t>
            </a:r>
            <a:r>
              <a:rPr lang="fi-FI" dirty="0"/>
              <a:t> of </a:t>
            </a:r>
            <a:r>
              <a:rPr lang="fi-FI" dirty="0" err="1"/>
              <a:t>oil</a:t>
            </a:r>
            <a:r>
              <a:rPr lang="fi-FI" dirty="0"/>
              <a:t> </a:t>
            </a:r>
            <a:r>
              <a:rPr lang="fi-FI" dirty="0" err="1"/>
              <a:t>spills</a:t>
            </a:r>
            <a:r>
              <a:rPr lang="fi-FI" dirty="0"/>
              <a:t> and </a:t>
            </a:r>
            <a:r>
              <a:rPr lang="fi-FI" dirty="0" err="1"/>
              <a:t>impacts</a:t>
            </a:r>
            <a:r>
              <a:rPr lang="fi-FI" dirty="0"/>
              <a:t> of </a:t>
            </a:r>
            <a:r>
              <a:rPr lang="fi-FI" dirty="0" err="1"/>
              <a:t>climate</a:t>
            </a:r>
            <a:r>
              <a:rPr lang="fi-FI" dirty="0"/>
              <a:t> </a:t>
            </a:r>
            <a:r>
              <a:rPr lang="fi-FI" dirty="0" err="1"/>
              <a:t>change</a:t>
            </a:r>
            <a:r>
              <a:rPr lang="fi-FI" dirty="0"/>
              <a:t>. </a:t>
            </a:r>
            <a:r>
              <a:rPr lang="fi-FI" dirty="0" err="1"/>
              <a:t>Spreading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outputs</a:t>
            </a:r>
            <a:r>
              <a:rPr lang="fi-FI" dirty="0"/>
              <a:t> of APP4SEA and CLIMATE </a:t>
            </a:r>
            <a:r>
              <a:rPr lang="fi-FI" dirty="0" err="1"/>
              <a:t>projects</a:t>
            </a:r>
            <a:r>
              <a:rPr lang="fi-FI" dirty="0"/>
              <a:t> to </a:t>
            </a:r>
            <a:r>
              <a:rPr lang="fi-FI" dirty="0" err="1"/>
              <a:t>those</a:t>
            </a:r>
            <a:r>
              <a:rPr lang="fi-FI" dirty="0"/>
              <a:t> NPA </a:t>
            </a:r>
            <a:r>
              <a:rPr lang="fi-FI" dirty="0" err="1"/>
              <a:t>regions</a:t>
            </a:r>
            <a:r>
              <a:rPr lang="fi-FI" dirty="0"/>
              <a:t>, </a:t>
            </a:r>
            <a:r>
              <a:rPr lang="fi-FI" dirty="0" err="1"/>
              <a:t>which</a:t>
            </a:r>
            <a:r>
              <a:rPr lang="fi-FI" dirty="0"/>
              <a:t> </a:t>
            </a:r>
            <a:r>
              <a:rPr lang="fi-FI" dirty="0" err="1"/>
              <a:t>have</a:t>
            </a:r>
            <a:r>
              <a:rPr lang="fi-FI" dirty="0"/>
              <a:t> </a:t>
            </a:r>
            <a:r>
              <a:rPr lang="fi-FI" dirty="0" err="1"/>
              <a:t>not</a:t>
            </a:r>
            <a:r>
              <a:rPr lang="fi-FI" dirty="0"/>
              <a:t> </a:t>
            </a:r>
            <a:r>
              <a:rPr lang="fi-FI" dirty="0" err="1"/>
              <a:t>been</a:t>
            </a:r>
            <a:r>
              <a:rPr lang="fi-FI" dirty="0"/>
              <a:t> </a:t>
            </a:r>
            <a:r>
              <a:rPr lang="fi-FI" dirty="0" err="1"/>
              <a:t>involved</a:t>
            </a:r>
            <a:r>
              <a:rPr lang="fi-FI" dirty="0"/>
              <a:t> in </a:t>
            </a:r>
            <a:r>
              <a:rPr lang="fi-FI" dirty="0" err="1"/>
              <a:t>these</a:t>
            </a:r>
            <a:r>
              <a:rPr lang="fi-FI" dirty="0"/>
              <a:t> </a:t>
            </a:r>
            <a:r>
              <a:rPr lang="fi-FI" dirty="0" err="1"/>
              <a:t>projects</a:t>
            </a:r>
            <a:r>
              <a:rPr lang="fi-FI" dirty="0"/>
              <a:t>, and </a:t>
            </a:r>
            <a:r>
              <a:rPr lang="fi-FI" dirty="0" err="1"/>
              <a:t>perhaps</a:t>
            </a:r>
            <a:r>
              <a:rPr lang="fi-FI" dirty="0"/>
              <a:t> </a:t>
            </a:r>
            <a:r>
              <a:rPr lang="fi-FI" dirty="0" err="1"/>
              <a:t>even</a:t>
            </a:r>
            <a:r>
              <a:rPr lang="fi-FI" dirty="0"/>
              <a:t> </a:t>
            </a:r>
            <a:r>
              <a:rPr lang="fi-FI" dirty="0" err="1"/>
              <a:t>beyond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NPA </a:t>
            </a:r>
            <a:r>
              <a:rPr lang="fi-FI" dirty="0" err="1"/>
              <a:t>region</a:t>
            </a:r>
            <a:r>
              <a:rPr lang="fi-FI" dirty="0"/>
              <a:t> </a:t>
            </a:r>
          </a:p>
          <a:p>
            <a:endParaRPr lang="fi-FI" sz="1200" dirty="0"/>
          </a:p>
          <a:p>
            <a:r>
              <a:rPr lang="fi-FI" dirty="0"/>
              <a:t>3. </a:t>
            </a:r>
            <a:r>
              <a:rPr lang="fi-FI" dirty="0" err="1"/>
              <a:t>Receive</a:t>
            </a:r>
            <a:r>
              <a:rPr lang="fi-FI" dirty="0"/>
              <a:t> </a:t>
            </a:r>
            <a:r>
              <a:rPr lang="fi-FI" dirty="0" err="1"/>
              <a:t>more</a:t>
            </a:r>
            <a:r>
              <a:rPr lang="fi-FI" dirty="0"/>
              <a:t> </a:t>
            </a:r>
            <a:r>
              <a:rPr lang="fi-FI" dirty="0" err="1"/>
              <a:t>information</a:t>
            </a:r>
            <a:r>
              <a:rPr lang="fi-FI" dirty="0"/>
              <a:t> </a:t>
            </a:r>
            <a:r>
              <a:rPr lang="fi-FI" dirty="0" err="1"/>
              <a:t>about</a:t>
            </a:r>
            <a:r>
              <a:rPr lang="fi-FI" dirty="0"/>
              <a:t> </a:t>
            </a:r>
            <a:r>
              <a:rPr lang="fi-FI" dirty="0" err="1"/>
              <a:t>how</a:t>
            </a:r>
            <a:r>
              <a:rPr lang="fi-FI" dirty="0"/>
              <a:t> to </a:t>
            </a:r>
            <a:r>
              <a:rPr lang="fi-FI" dirty="0" err="1"/>
              <a:t>apply</a:t>
            </a:r>
            <a:endParaRPr lang="fi-FI" dirty="0"/>
          </a:p>
          <a:p>
            <a:endParaRPr lang="fi-FI" sz="1200" dirty="0"/>
          </a:p>
          <a:p>
            <a:r>
              <a:rPr lang="fi-FI" dirty="0"/>
              <a:t>4. niko.hanninen@oulu.fi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1DAB7B-99E5-422A-8B7A-8085106671F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fi-FI" sz="180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fi-FI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949447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3584</TotalTime>
  <Words>90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Heebo</vt:lpstr>
      <vt:lpstr>Heebo ExtraBold</vt:lpstr>
      <vt:lpstr>Heebo Light</vt:lpstr>
      <vt:lpstr>Heebo Medium</vt:lpstr>
      <vt:lpstr>Office Theme</vt:lpstr>
      <vt:lpstr>APP4SEA+CLIMATE clustering project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RECENT status update University of Oulu, Finland</dc:title>
  <dc:creator>Sari Piippo</dc:creator>
  <cp:lastModifiedBy>Niko Hänninen</cp:lastModifiedBy>
  <cp:revision>382</cp:revision>
  <dcterms:modified xsi:type="dcterms:W3CDTF">2021-01-26T07:51:18Z</dcterms:modified>
</cp:coreProperties>
</file>